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300" r:id="rId3"/>
    <p:sldId id="267" r:id="rId4"/>
    <p:sldId id="295" r:id="rId5"/>
    <p:sldId id="293" r:id="rId6"/>
    <p:sldId id="287" r:id="rId7"/>
    <p:sldId id="289" r:id="rId8"/>
    <p:sldId id="284" r:id="rId9"/>
    <p:sldId id="285" r:id="rId10"/>
    <p:sldId id="296" r:id="rId11"/>
    <p:sldId id="286" r:id="rId12"/>
    <p:sldId id="291" r:id="rId13"/>
    <p:sldId id="268" r:id="rId14"/>
    <p:sldId id="290" r:id="rId15"/>
    <p:sldId id="297" r:id="rId16"/>
    <p:sldId id="298" r:id="rId17"/>
    <p:sldId id="294" r:id="rId18"/>
    <p:sldId id="299" r:id="rId19"/>
    <p:sldId id="301" r:id="rId20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40000"/>
    <a:srgbClr val="569729"/>
    <a:srgbClr val="E6E6E6"/>
    <a:srgbClr val="E0E0E0"/>
    <a:srgbClr val="FFCCCC"/>
    <a:srgbClr val="FF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5" autoAdjust="0"/>
    <p:restoredTop sz="93599" autoAdjust="0"/>
  </p:normalViewPr>
  <p:slideViewPr>
    <p:cSldViewPr>
      <p:cViewPr varScale="1">
        <p:scale>
          <a:sx n="136" d="100"/>
          <a:sy n="136" d="100"/>
        </p:scale>
        <p:origin x="2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5AF4A16-D06D-451B-9DD6-855B38DBC750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01F0AF6-EDE2-45A5-AD7E-32B4B7969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6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16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94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98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6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31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5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8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1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17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8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6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1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5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F43AC-1710-4447-90B1-1CA2B552007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21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443C-DF25-4FE0-8D54-697C0496E605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31311-91E0-4A15-8EB8-90131637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Relationship Id="rId4" Type="http://schemas.microsoft.com/office/2007/relationships/hdphoto" Target="../media/hdphoto2.wdp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5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gif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698500" cy="574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2143116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Использование сварного решетчатого настила ГК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«</a:t>
            </a:r>
            <a:r>
              <a:rPr lang="ru-R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ДиПОС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»</a:t>
            </a:r>
          </a:p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в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атомной отрасли</a:t>
            </a:r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</p:txBody>
      </p:sp>
      <p:pic>
        <p:nvPicPr>
          <p:cNvPr id="10" name="Рисунок 9" descr="ISO_90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42852"/>
            <a:ext cx="1571636" cy="853806"/>
          </a:xfrm>
          <a:prstGeom prst="rect">
            <a:avLst/>
          </a:prstGeom>
        </p:spPr>
      </p:pic>
      <p:pic>
        <p:nvPicPr>
          <p:cNvPr id="4099" name="Picture 3" descr="C:\Documents and Settings\reshetilova\Рабочий стол\Без имени-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59544" y="3714752"/>
            <a:ext cx="3737832" cy="2214577"/>
          </a:xfrm>
          <a:prstGeom prst="rect">
            <a:avLst/>
          </a:prstGeom>
          <a:noFill/>
        </p:spPr>
      </p:pic>
      <p:pic>
        <p:nvPicPr>
          <p:cNvPr id="12" name="Рисунок 11" descr="yeHZ3L1LXo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285728"/>
            <a:ext cx="530922" cy="530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37947"/>
            <a:ext cx="52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" y="817799"/>
            <a:ext cx="9136120" cy="4708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12" y="5598731"/>
            <a:ext cx="8771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Максимальная нагрузка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– грузовые транспортные средства весом до 20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тн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Мы изготавливаем СРН с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различными размерами ячеек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. Расстояние между несущими полосами может быть 15, 21, 34 (стандартное) и 51 мм. Расстояние между прутками может быть практически любым.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ПАРАМЕТРЫ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25885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11</a:t>
            </a:fld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11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6" y="966775"/>
            <a:ext cx="3643361" cy="1454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1076" y="244609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ТИП 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998780"/>
            <a:ext cx="3528392" cy="1460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33356" y="244609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ТИП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" y="2783556"/>
            <a:ext cx="3542748" cy="1439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1076" y="425971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ТИП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D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88149"/>
            <a:ext cx="3294743" cy="1371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33356" y="42597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ТИП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E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3" y="4614507"/>
            <a:ext cx="2990856" cy="11882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4271" y="593174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ТИП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G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88" y="4539820"/>
            <a:ext cx="3285444" cy="12949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84274" y="593174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ТИП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Z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ТИПЫ </a:t>
            </a:r>
            <a:r>
              <a:rPr lang="ru-RU" dirty="0" smtClean="0"/>
              <a:t>ОБРАМЛЕНИЯ</a:t>
            </a:r>
            <a:r>
              <a:rPr lang="en-US" dirty="0" smtClean="0"/>
              <a:t> </a:t>
            </a:r>
            <a:r>
              <a:rPr lang="ru-RU" dirty="0" smtClean="0"/>
              <a:t>СВАРНОГО РЕШЕТЧАТОГО </a:t>
            </a:r>
            <a:r>
              <a:rPr lang="ru-RU" dirty="0"/>
              <a:t>НАСТИЛА</a:t>
            </a:r>
          </a:p>
        </p:txBody>
      </p:sp>
    </p:spTree>
    <p:extLst>
      <p:ext uri="{BB962C8B-B14F-4D97-AF65-F5344CB8AC3E}">
        <p14:creationId xmlns:p14="http://schemas.microsoft.com/office/powerpoint/2010/main" val="22105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12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96" y="1460102"/>
            <a:ext cx="2812711" cy="1968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343074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Универсальный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скрепитель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, оцинкованный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268" y="1550120"/>
            <a:ext cx="3204148" cy="202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2804" y="3430741"/>
            <a:ext cx="3204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Стандартное крепление, оцинкованное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180986"/>
            <a:ext cx="3126457" cy="15488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9752" y="575257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Двойное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крепление, оцинкованное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4611" y="26659"/>
            <a:ext cx="682766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ВИДЫ </a:t>
            </a:r>
            <a:r>
              <a:rPr lang="ru-RU" dirty="0" smtClean="0"/>
              <a:t>КРЕПЛЕНИЙ СВАРНОГО</a:t>
            </a:r>
            <a:r>
              <a:rPr lang="en-US" dirty="0" smtClean="0"/>
              <a:t> </a:t>
            </a:r>
            <a:r>
              <a:rPr lang="ru-RU" dirty="0" smtClean="0"/>
              <a:t>РЕШЕТЧАТОГО НАСТИЛА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0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3078" y="648866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42" y="1495642"/>
            <a:ext cx="4059304" cy="27062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ПРЕИМУЩЕСТВА СВАРНОГО РЕШЕТЧАТОГО НАСТИЛА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061" y="1495642"/>
            <a:ext cx="437939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Изделия из сварного решетчатого настила обеспечивают: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высокую несущую способность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 оптимальную легкость при равной распределенной нагрузке;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удобный и быстрый способ монтажа и демонтажа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конструкций без сварки с использованием только слесарного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инструмента;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соблюдение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правил противопожарной безопасности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при использовании настилов в стеллажных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конструкциях;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хороший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эстетический вид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, отсутствие на рабочей поверхности острых выступов и заусенцев, но при этом с наличием в качестве связующего винтового прутка квадратного сечения, обеспечивающего надежность 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безопасность;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вентиляцию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 световую проводимость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конструкций многоуровневых помещений, применение настила обеспечит возможность движения погрузочной техники, сэкономит на дополнительном кондиционировании освещении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помещения;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возможность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изготовления решеток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по согласованным размерам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.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281011"/>
              </p:ext>
            </p:extLst>
          </p:nvPr>
        </p:nvGraphicFramePr>
        <p:xfrm>
          <a:off x="4946898" y="4691667"/>
          <a:ext cx="3528392" cy="944880"/>
        </p:xfrm>
        <a:graphic>
          <a:graphicData uri="http://schemas.openxmlformats.org/drawingml/2006/table">
            <a:tbl>
              <a:tblPr firstRow="1" bandRow="1"/>
              <a:tblGrid>
                <a:gridCol w="3528392"/>
              </a:tblGrid>
              <a:tr h="5068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Plumb" pitchFamily="50" charset="0"/>
                          <a:ea typeface="+mn-ea"/>
                          <a:cs typeface="+mn-cs"/>
                        </a:rPr>
                        <a:t>Мы являемся единственными производителями в России сварного решетчатого настила со 100% локализацией производства.</a:t>
                      </a:r>
                    </a:p>
                  </a:txBody>
                  <a:tcPr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808492" cy="4896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13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СТУПЕНИ ИЗ </a:t>
            </a:r>
            <a:r>
              <a:rPr lang="ru-RU" dirty="0" smtClean="0"/>
              <a:t>СВАРНОГО</a:t>
            </a:r>
            <a:r>
              <a:rPr lang="en-US" dirty="0" smtClean="0"/>
              <a:t> </a:t>
            </a:r>
            <a:r>
              <a:rPr lang="ru-RU" dirty="0" smtClean="0"/>
              <a:t>РЕШЕТЧАТОГО </a:t>
            </a:r>
            <a:r>
              <a:rPr lang="ru-RU" dirty="0"/>
              <a:t>НАСТИЛА</a:t>
            </a:r>
          </a:p>
        </p:txBody>
      </p:sp>
    </p:spTree>
    <p:extLst>
      <p:ext uri="{BB962C8B-B14F-4D97-AF65-F5344CB8AC3E}">
        <p14:creationId xmlns:p14="http://schemas.microsoft.com/office/powerpoint/2010/main" val="14846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16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427984" cy="33209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56" y="1252244"/>
            <a:ext cx="4464496" cy="3348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600" y="1449153"/>
            <a:ext cx="41044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Выпуск настилов будет возможен с ячейками по несущей полосе 15мм, 21мм, 34 мм, 51 мм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  <a:p>
            <a:pPr algn="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кратные им.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  <a:p>
            <a:pPr algn="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Линия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будет оснащена автоматической машиной обрамления настилов.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4" y="4803701"/>
            <a:ext cx="4218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Настилы с характеристиками полосы с толщиной ленты от 6-8 мм и высоты ленты от 70 до 100 мм производятся в полуавтоматическом режиме с предварительной нарезкой и правкой полосы согласно характеристик требуемого настила.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 smtClean="0"/>
              <a:t>ПЛАНЫ НА БУДУЩЕЕ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2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18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5877272"/>
            <a:ext cx="64807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«</a:t>
            </a:r>
            <a:r>
              <a:rPr lang="ru-RU" dirty="0" err="1"/>
              <a:t>ДиПОС</a:t>
            </a:r>
            <a:r>
              <a:rPr lang="ru-RU" dirty="0"/>
              <a:t>» - это дело и постоянство.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1982"/>
            <a:ext cx="3654388" cy="2436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-642" r="-667" b="-642"/>
          <a:stretch/>
        </p:blipFill>
        <p:spPr>
          <a:xfrm>
            <a:off x="5076056" y="3342952"/>
            <a:ext cx="3702741" cy="24684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«</a:t>
            </a:r>
            <a:r>
              <a:rPr lang="ru-RU" dirty="0" err="1"/>
              <a:t>ДиПОС</a:t>
            </a:r>
            <a:r>
              <a:rPr lang="ru-RU" dirty="0"/>
              <a:t>» – ВАШ НАДЕЖНЫЙ ПОСТАВЩИК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147" y="984853"/>
            <a:ext cx="63367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Ценообразование с системой скидок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100%-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ая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 локализация производства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Инжиниринговый центр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Собственная лаборатория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Доставка в любую точку России и страны СНГ</a:t>
            </a:r>
          </a:p>
          <a:p>
            <a:pPr marL="361950" indent="35242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автопарке предприятия более 100 машин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SCANIA</a:t>
            </a:r>
          </a:p>
          <a:p>
            <a:pPr marL="361950" indent="35242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Осуществляем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доставку железнодорожным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транспортом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Опыт более 26 лет 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Аккредитация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ГК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«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РОС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АТОМ»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6.11.2020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edia.gazprom-neft.ru/picts/picts_repository/tn1000x1000-DJI_04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2" b="13007"/>
          <a:stretch/>
        </p:blipFill>
        <p:spPr bwMode="auto">
          <a:xfrm>
            <a:off x="1" y="1700808"/>
            <a:ext cx="9144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081" y="1958156"/>
            <a:ext cx="2653486" cy="894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458" y="5344891"/>
            <a:ext cx="2940109" cy="719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3685" y="4882696"/>
            <a:ext cx="2186231" cy="1389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45" y="2976936"/>
            <a:ext cx="3974022" cy="7384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685" y="3837696"/>
            <a:ext cx="3061111" cy="924807"/>
          </a:xfrm>
          <a:prstGeom prst="rect">
            <a:avLst/>
          </a:prstGeom>
        </p:spPr>
      </p:pic>
      <p:pic>
        <p:nvPicPr>
          <p:cNvPr id="1028" name="Picture 4" descr="https://tradernet.ru/data/blogs/users/800874/x1497004197_1.jpg.pagespeed.ic.zaZTHl6uE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85" y="2594648"/>
            <a:ext cx="3168352" cy="11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4612" y="26659"/>
            <a:ext cx="682766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 smtClean="0"/>
              <a:t>ОБЪЕКТЫ, ПОСТРОЕННЫЕ С ИСПОЛЬЗОВАНИЕМ СВАРНОГО РЕШЕТЧАТОГО НАСТИЛА «</a:t>
            </a:r>
            <a:r>
              <a:rPr lang="ru-RU" dirty="0" err="1"/>
              <a:t>ДиПОС</a:t>
            </a:r>
            <a:r>
              <a:rPr lang="ru-RU" dirty="0"/>
              <a:t>»</a:t>
            </a:r>
          </a:p>
        </p:txBody>
      </p:sp>
      <p:pic>
        <p:nvPicPr>
          <p:cNvPr id="1026" name="Picture 2" descr="https://energybase.ru/processed_images/source/118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74" y="3837696"/>
            <a:ext cx="2678693" cy="13848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Прямоугольник 15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5166" y="6453336"/>
            <a:ext cx="53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19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https://www.mozaweb.com/ru/mozaik3D/MOZ/tool/foldgomb/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5607"/>
            <a:ext cx="2971765" cy="16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99965/01c21d0e-e23c-415c-9bed-ae6f08e0889d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11" y="1337541"/>
            <a:ext cx="2386472" cy="15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zvezda-fc.ru/wp-content/uploads/2017/01/Ue%60mbl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4" y="3967392"/>
            <a:ext cx="2755737" cy="17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allbox.ru/resize/1400x1050/wallpapers/main2/201715/rassvet-panorama-pariz-francia-ejfeleva-bas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76" y="3967392"/>
            <a:ext cx="2323741" cy="17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941348"/>
            <a:ext cx="329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Этого достаточно чтобы опоясать 0,7-ми окружности Земли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9983" y="2941347"/>
            <a:ext cx="2870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4-м длинам Китайской стены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546" y="5774479"/>
            <a:ext cx="329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140 футбольных полей знаменитого стадиона «Уэмбли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0024" y="5778056"/>
            <a:ext cx="2510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3-х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Эйфелевых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 башен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372" y="733166"/>
            <a:ext cx="855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 2014 года мы выпустили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24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тыс. тонн настила.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Если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соединить в единую ленту все несущие полосы, то получится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лента длиной более 26.5 тыс. км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56" y="3401797"/>
            <a:ext cx="4054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Площадь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произведенных настилов составляет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более 1 млн. м2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341339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Общий вес выпущенных настилов – 24 117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, он равен весу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ИНТЕРЕСНЫЕ ФАКТЫ</a:t>
            </a:r>
          </a:p>
        </p:txBody>
      </p:sp>
    </p:spTree>
    <p:extLst>
      <p:ext uri="{BB962C8B-B14F-4D97-AF65-F5344CB8AC3E}">
        <p14:creationId xmlns:p14="http://schemas.microsoft.com/office/powerpoint/2010/main" val="2058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5137" y="1897870"/>
            <a:ext cx="84249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Управляющая компания 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«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ДиПОС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-Москва»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  <a:cs typeface="Arial" panose="020B0604020202020204" pitchFamily="34" charset="0"/>
              </a:rPr>
              <a:t> г. Москва, ул. Тверская, д. 12, стр. 8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  <a:cs typeface="Arial" panose="020B0604020202020204" pitchFamily="34" charset="0"/>
              </a:rPr>
              <a:t>телефон</a:t>
            </a:r>
            <a:r>
              <a:rPr lang="ru-RU" dirty="0">
                <a:latin typeface="Plumb" panose="020B060402020202020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C00000"/>
                </a:solidFill>
                <a:latin typeface="Plumb" panose="020B0604020202020204" charset="0"/>
                <a:cs typeface="Arial" panose="020B0604020202020204" pitchFamily="34" charset="0"/>
              </a:rPr>
              <a:t>+7 (495) 504–25–06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  <a:cs typeface="Arial" panose="020B0604020202020204" pitchFamily="34" charset="0"/>
              </a:rPr>
              <a:t>E-mail:</a:t>
            </a:r>
            <a:r>
              <a:rPr lang="en-US" dirty="0">
                <a:latin typeface="Plumb" panose="020B0604020202020204" charset="0"/>
                <a:cs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C00000"/>
                </a:solidFill>
                <a:latin typeface="Plumb" panose="020B0604020202020204" charset="0"/>
                <a:cs typeface="Arial" panose="020B0604020202020204" pitchFamily="34" charset="0"/>
              </a:rPr>
              <a:t>info@dipos.ru</a:t>
            </a:r>
            <a:endParaRPr lang="ru-RU" dirty="0" smtClean="0">
              <a:solidFill>
                <a:srgbClr val="C00000"/>
              </a:solidFill>
              <a:latin typeface="Plumb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Plumb" panose="020B0604020202020204" charset="0"/>
                <a:cs typeface="Arial" panose="020B0604020202020204" pitchFamily="34" charset="0"/>
              </a:rPr>
              <a:t>www.dipos.ru</a:t>
            </a:r>
            <a:endParaRPr lang="ru-RU" dirty="0" smtClean="0">
              <a:solidFill>
                <a:srgbClr val="C00000"/>
              </a:solidFill>
              <a:latin typeface="Plumb" panose="020B060402020202020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Plumb" panose="020B060402020202020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Plumb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Производство сварного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решетчатого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настила – «Верхневолжский СМЦ»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 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Ивановская обл., Ивановский р-н, с. Ново-Талицы, ул. Цветаева, д.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½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телефон:</a:t>
            </a:r>
            <a:r>
              <a:rPr lang="ru-RU" dirty="0" smtClean="0">
                <a:latin typeface="Plumb" panose="020B060402020202020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Plumb" panose="020B0604020202020204" charset="0"/>
              </a:rPr>
              <a:t>+7 </a:t>
            </a:r>
            <a:r>
              <a:rPr lang="ru-RU" dirty="0">
                <a:solidFill>
                  <a:srgbClr val="C00000"/>
                </a:solidFill>
                <a:latin typeface="Plumb" panose="020B0604020202020204" charset="0"/>
              </a:rPr>
              <a:t>(4932) 38-44-41  </a:t>
            </a:r>
            <a:endParaRPr lang="en-US" dirty="0">
              <a:solidFill>
                <a:srgbClr val="C00000"/>
              </a:solidFill>
              <a:latin typeface="Plumb" panose="020B060402020202020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  <a:cs typeface="Arial" panose="020B0604020202020204" pitchFamily="34" charset="0"/>
              </a:rPr>
              <a:t>E-mail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latin typeface="Plumb" panose="020B060402020202020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Plumb" panose="020B0604020202020204" charset="0"/>
                <a:cs typeface="Arial" panose="020B0604020202020204" pitchFamily="34" charset="0"/>
              </a:rPr>
              <a:t>klubkov@vv-metal.ru</a:t>
            </a:r>
            <a:endParaRPr lang="ru-RU" dirty="0">
              <a:solidFill>
                <a:srgbClr val="C00000"/>
              </a:solidFill>
              <a:latin typeface="Plumb" panose="020B060402020202020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			    </a:t>
            </a:r>
            <a:r>
              <a:rPr lang="ru-RU" dirty="0" smtClean="0">
                <a:solidFill>
                  <a:srgbClr val="C00000"/>
                </a:solidFill>
              </a:rPr>
              <a:t>Ваш надежный 			             партнер!!!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8" y="26420"/>
            <a:ext cx="4321977" cy="16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67" y="1239223"/>
            <a:ext cx="1754427" cy="2485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38597"/>
            <a:ext cx="3277792" cy="2170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7279"/>
            <a:ext cx="3240360" cy="21620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 smtClean="0"/>
              <a:t>О КОМПАНИИ В ЦИФРАХ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21969"/>
              </p:ext>
            </p:extLst>
          </p:nvPr>
        </p:nvGraphicFramePr>
        <p:xfrm>
          <a:off x="412304" y="928761"/>
          <a:ext cx="6482645" cy="1415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529"/>
                <a:gridCol w="1296529"/>
                <a:gridCol w="1296529"/>
                <a:gridCol w="1296529"/>
                <a:gridCol w="1296529"/>
              </a:tblGrid>
              <a:tr h="2956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уже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более 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свыше 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 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более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 anchor="b"/>
                </a:tc>
              </a:tr>
              <a:tr h="45695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Plumb" panose="020B0604020202020204" charset="0"/>
                        </a:rPr>
                        <a:t>26 лет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Plumb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Plumb" panose="020B0604020202020204" charset="0"/>
                        </a:rPr>
                        <a:t>1500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Plumb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Plumb" panose="020B0604020202020204" charset="0"/>
                        </a:rPr>
                        <a:t>50 га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Plumb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Plumb" panose="020B0604020202020204" charset="0"/>
                        </a:rPr>
                        <a:t>3000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Plumb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Plumb" panose="020B0604020202020204" charset="0"/>
                        </a:rPr>
                        <a:t>100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Plumb" panose="020B0604020202020204" charset="0"/>
                      </a:endParaRPr>
                    </a:p>
                  </a:txBody>
                  <a:tcPr anchor="ctr"/>
                </a:tc>
              </a:tr>
              <a:tr h="6014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Дела и Постоянства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наименований продукции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складских</a:t>
                      </a:r>
                      <a:r>
                        <a:rPr lang="ru-RU" sz="1200" baseline="0" dirty="0" smtClean="0">
                          <a:latin typeface="Plumb" panose="020B0604020202020204" charset="0"/>
                        </a:rPr>
                        <a:t> площадей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рабочих мест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lumb" panose="020B0604020202020204" charset="0"/>
                        </a:rPr>
                        <a:t>автомобилей</a:t>
                      </a:r>
                      <a:r>
                        <a:rPr lang="ru-RU" sz="1200" baseline="0" dirty="0" smtClean="0">
                          <a:latin typeface="Plumb" panose="020B0604020202020204" charset="0"/>
                        </a:rPr>
                        <a:t> </a:t>
                      </a:r>
                      <a:r>
                        <a:rPr lang="en-US" sz="1200" baseline="0" dirty="0" smtClean="0">
                          <a:latin typeface="Plumb" panose="020B0604020202020204" charset="0"/>
                        </a:rPr>
                        <a:t>SCANIA</a:t>
                      </a:r>
                      <a:endParaRPr lang="ru-RU" sz="1200" dirty="0">
                        <a:latin typeface="Plumb" panose="020B06040202020202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585" y="2636912"/>
            <a:ext cx="4892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latin typeface="Plumb" panose="020B060402020202020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Группа компаний «</a:t>
            </a:r>
            <a:r>
              <a:rPr lang="ru-RU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ДиПОС</a:t>
            </a:r>
            <a:r>
              <a:rPr lang="ru-RU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- крупнейший поставщик металлопроката в России и странах </a:t>
            </a:r>
            <a:r>
              <a:rPr lang="ru-RU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СНГ</a:t>
            </a:r>
          </a:p>
          <a:p>
            <a:endParaRPr lang="ru-RU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Сварной решетчатый настил </a:t>
            </a:r>
            <a:r>
              <a:rPr lang="ru-RU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является одним из ключевых продуктов в нашем </a:t>
            </a:r>
            <a:r>
              <a:rPr lang="ru-RU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ассортименте</a:t>
            </a:r>
            <a:endParaRPr lang="ru-RU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35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823078" y="648866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7" y="1104117"/>
            <a:ext cx="8297433" cy="5534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0648"/>
            <a:ext cx="2604717" cy="7890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17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https://citifox.ru/wp-content/uploads/2016/08/Belchatow2-hires1-1000x6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844824"/>
            <a:ext cx="8000887" cy="53285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4612" y="26659"/>
            <a:ext cx="68894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ПРОДУКТЫ, </a:t>
            </a:r>
            <a:r>
              <a:rPr lang="ru-RU" dirty="0" smtClean="0"/>
              <a:t>ИСПОЛЬЗУЕМЫЕ В АТОМНОЙ ПРОМЫШЛЕННОСТИ</a:t>
            </a:r>
            <a:endParaRPr lang="ru-RU" dirty="0"/>
          </a:p>
        </p:txBody>
      </p:sp>
      <p:pic>
        <p:nvPicPr>
          <p:cNvPr id="3" name="Picture 2" descr="https://www.dipos.ru/upload/iblock/f56/f569a213593107236a0045600b627b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9" y="3979837"/>
            <a:ext cx="1414359" cy="13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dipos.ru/upload/iblock/3db/3db6691408551902c2fbc03bb436959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70025"/>
            <a:ext cx="1293891" cy="177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dipos.ru/upload/iblock/932/932334490e570822aa6bd97f21f7f2d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47" y="1373307"/>
            <a:ext cx="1443315" cy="11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dipos.ru/upload/iblock/679/6795f8507a89e71649d159d87aefba4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3" y="1198408"/>
            <a:ext cx="1882370" cy="148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dipos.ru/upload/iblock/fef/fef3a7018caf8e22463a0790eac0d4d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23830"/>
            <a:ext cx="1491097" cy="14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dipos.ru/upload/iblock/41c/41c265b63a95c9827aa170784edcf7d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2" y="2701304"/>
            <a:ext cx="1431232" cy="138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dipos.ru/upload/iblock/520/520454d5f7a317dbc17a7462a5a73f5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29" y="1396396"/>
            <a:ext cx="1425649" cy="109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99792" y="1010627"/>
            <a:ext cx="612328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ООО «Верхневолжский Сервисный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Металло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-Центр» основан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2003 году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 и входит в состав группы компаний «ДиПОС».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Наше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предприятие представляет собой современный производственный комплекс, оснащенный цехами, производственной лабораторией, складами сырья и готовой продукции.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Это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один из крупнейших в Центральном регионе склад и СМЦ, общая площадь территории которого составляет 23 га.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Годовой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объем переработки металлопродукции на Верхневолжском СМЦ превышает 300 тыс. тонн.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Всегда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наличии на наших складах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свыше 50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тыс. тонн металлопроката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ассортименте.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На предприятии действует система менеджмента качества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ISO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9001:2015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, сертифицированная европейским центром сертификации.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2015 году Верхневолжский СМЦ получил награду «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100 лучших товаров России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 за каждый из представленных на конкурс продуктов: сварной решетчатый настил, сварная сетка, строительные и армирующие профили,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профнастил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.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Верхневолжский СМЦ в 2018 гг. получил награду «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Лучший СМЦ России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», группа компаний «ДиПОС» стала призером конкурсов «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Лучшая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металлобаза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 России’2018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», «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Лучшая сбытовая сеть России’2018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», а также лауреатом конкурса «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Лучший интернет-проект 2018 года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 в номинации «Дизайн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».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3078" y="648866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2" descr="D:\ФОТО и Рекламные материалы\Фотографии\2015 ОТ ЛИЗЫ\ВЕРХНЕВОЛЖСКИЙ СМЦ\DSC_0456.jpg"/>
          <p:cNvPicPr>
            <a:picLocks noChangeAspect="1" noChangeArrowheads="1"/>
          </p:cNvPicPr>
          <p:nvPr/>
        </p:nvPicPr>
        <p:blipFill>
          <a:blip r:embed="rId2" cstate="print"/>
          <a:srcRect t="4152" r="3084" b="3125"/>
          <a:stretch>
            <a:fillRect/>
          </a:stretch>
        </p:blipFill>
        <p:spPr bwMode="auto">
          <a:xfrm>
            <a:off x="142844" y="4779106"/>
            <a:ext cx="2357454" cy="1504952"/>
          </a:xfrm>
          <a:prstGeom prst="rect">
            <a:avLst/>
          </a:prstGeom>
          <a:noFill/>
        </p:spPr>
      </p:pic>
      <p:pic>
        <p:nvPicPr>
          <p:cNvPr id="16" name="Picture 3" descr="D:\ФОТО и Рекламные материалы\Фотографии\2015 ОТ ЛИЗЫ\ВЕРХНЕВОЛЖСКИЙ СМЦ\DSC_5971.jpg"/>
          <p:cNvPicPr>
            <a:picLocks noChangeAspect="1" noChangeArrowheads="1"/>
          </p:cNvPicPr>
          <p:nvPr/>
        </p:nvPicPr>
        <p:blipFill>
          <a:blip r:embed="rId3" cstate="print"/>
          <a:srcRect t="6416" r="1466" b="3125"/>
          <a:stretch>
            <a:fillRect/>
          </a:stretch>
        </p:blipFill>
        <p:spPr bwMode="auto">
          <a:xfrm>
            <a:off x="142844" y="1114842"/>
            <a:ext cx="2357454" cy="1433514"/>
          </a:xfrm>
          <a:prstGeom prst="rect">
            <a:avLst/>
          </a:prstGeom>
          <a:noFill/>
        </p:spPr>
      </p:pic>
      <p:pic>
        <p:nvPicPr>
          <p:cNvPr id="18" name="Picture 5" descr="D:\ФОТО и Рекламные материалы\Фотографии\2015 ОТ ЛИЗЫ\ВЕРХНЕВОЛЖСКИЙ СМЦ\DSC_5849.jpg"/>
          <p:cNvPicPr>
            <a:picLocks noChangeAspect="1" noChangeArrowheads="1"/>
          </p:cNvPicPr>
          <p:nvPr/>
        </p:nvPicPr>
        <p:blipFill>
          <a:blip r:embed="rId4" cstate="print"/>
          <a:srcRect l="15092" t="19970" r="4862" b="3125"/>
          <a:stretch>
            <a:fillRect/>
          </a:stretch>
        </p:blipFill>
        <p:spPr bwMode="auto">
          <a:xfrm>
            <a:off x="142844" y="2913632"/>
            <a:ext cx="2357454" cy="150019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 smtClean="0"/>
              <a:t>О КОМПАНИИ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10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823078" y="648866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612" y="1619852"/>
            <a:ext cx="857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Сварной решетчатый настил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itchFamily="50" charset="0"/>
              </a:rPr>
              <a:t>– это инновационный продукт, который имеет широкое применение в промышленном и гражданском строительстве, представляющий собой решетку, состоящую из несущих стальных полос и связующих прутков, скрепленных при помощи контактной сварки.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Plumb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5" y="3124545"/>
            <a:ext cx="4592906" cy="3061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71" y="3124545"/>
            <a:ext cx="4049343" cy="29739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4612" y="26659"/>
            <a:ext cx="589156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СВАРНОЙ РЕШЕТЧАТЫЙ НАСТИЛ</a:t>
            </a:r>
          </a:p>
        </p:txBody>
      </p:sp>
    </p:spTree>
    <p:extLst>
      <p:ext uri="{BB962C8B-B14F-4D97-AF65-F5344CB8AC3E}">
        <p14:creationId xmlns:p14="http://schemas.microsoft.com/office/powerpoint/2010/main" val="17298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64533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31" y="1107695"/>
            <a:ext cx="4354147" cy="52473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612" y="26659"/>
            <a:ext cx="64676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ЭТАПЫ </a:t>
            </a:r>
            <a:r>
              <a:rPr lang="ru-RU" dirty="0" smtClean="0"/>
              <a:t>ПРОИЗВОДСТВА</a:t>
            </a:r>
            <a:r>
              <a:rPr lang="en-US" dirty="0" smtClean="0"/>
              <a:t> </a:t>
            </a:r>
            <a:r>
              <a:rPr lang="ru-RU" dirty="0" smtClean="0"/>
              <a:t>СВАРНОГО РЕШЕТЧАТОГО</a:t>
            </a:r>
            <a:r>
              <a:rPr lang="en-US" dirty="0" smtClean="0"/>
              <a:t> </a:t>
            </a:r>
            <a:r>
              <a:rPr lang="ru-RU" dirty="0" smtClean="0"/>
              <a:t>НАСТИЛА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3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4612" y="5545346"/>
            <a:ext cx="8352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Разработка КМД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Подбор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необходимого варианта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крепления</a:t>
            </a:r>
          </a:p>
          <a:p>
            <a:pPr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Доставка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Вашего заказа в любую точку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40251"/>
            <a:ext cx="1874838" cy="1538329"/>
          </a:xfrm>
          <a:prstGeom prst="rect">
            <a:avLst/>
          </a:prstGeom>
        </p:spPr>
      </p:pic>
      <p:pic>
        <p:nvPicPr>
          <p:cNvPr id="1026" name="Picture 2" descr="http://www.gvozdik.ru/media/aimages/2/659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3" y="1147827"/>
            <a:ext cx="1970067" cy="14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omportal.su/foto/good_fotos/594/5941301/svarnoy_nastil_s4_v_nalichii_foto_larges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9"/>
          <a:stretch/>
        </p:blipFill>
        <p:spPr bwMode="auto">
          <a:xfrm>
            <a:off x="6764686" y="1129621"/>
            <a:ext cx="1983778" cy="14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сварной решетчатый настил с вырезам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6773"/>
            <a:ext cx="1440160" cy="144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сварной решетчатый разного размер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70354"/>
            <a:ext cx="2120764" cy="14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46617" y="2659510"/>
            <a:ext cx="156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обрамленный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121" y="2586390"/>
            <a:ext cx="159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оцинкованный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1038" y="2571995"/>
            <a:ext cx="211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 зубом противоскольжения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4571836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 различными типами вырезов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7043" y="4571835"/>
            <a:ext cx="150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любого размера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70269" y="643794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ВИДЫ СВАРНОГО РЕШЕТЧАТОГО НАСТИЛА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4612" y="5081733"/>
            <a:ext cx="286722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 smtClean="0"/>
              <a:t>СЕРВИС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9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D676-E37C-4C18-9701-38B97F492202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7631" y="1043347"/>
            <a:ext cx="6980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>
              <a:solidFill>
                <a:srgbClr val="7D0D0D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612" y="1083577"/>
            <a:ext cx="61959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как покрытие на производственных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площадках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качестве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ограждений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как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декоративный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элемент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качестве мезонины (стеллажные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конструкции)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качестве ступеней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лестниц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настилы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 зубьями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противоскольжения (применяются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 регионах Крайнего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Севера)</a:t>
            </a:r>
          </a:p>
          <a:p>
            <a:pPr lvl="0" indent="1809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при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ведении хозяйственной деятельности (для частных клиентов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lumb" panose="020B0604020202020204" charset="0"/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lumb" panose="020B060402020202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0" y="4999824"/>
            <a:ext cx="1869466" cy="13527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4" y="3020069"/>
            <a:ext cx="2064916" cy="1501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71" y="4837061"/>
            <a:ext cx="2087001" cy="15155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0" y="3531860"/>
            <a:ext cx="1869466" cy="1368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4" y="1211421"/>
            <a:ext cx="2069336" cy="1497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4374"/>
          <a:stretch/>
        </p:blipFill>
        <p:spPr>
          <a:xfrm>
            <a:off x="2546949" y="3520621"/>
            <a:ext cx="3942172" cy="2831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5555" y="643794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6519446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8 (800) 2000-120</a:t>
            </a: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600" b="1" dirty="0" smtClean="0">
                <a:solidFill>
                  <a:srgbClr val="C00000"/>
                </a:solidFill>
              </a:rPr>
              <a:t>	dipos-ivanovo.ru		 secretar@vv-metal.ru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614"/>
            <a:ext cx="2160240" cy="8094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4612" y="26659"/>
            <a:ext cx="58915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C00000"/>
                </a:solidFill>
                <a:latin typeface="Plumb" pitchFamily="50" charset="0"/>
              </a:defRPr>
            </a:lvl1pPr>
          </a:lstStyle>
          <a:p>
            <a:r>
              <a:rPr lang="ru-RU" dirty="0"/>
              <a:t>СФЕРЫ </a:t>
            </a:r>
            <a:r>
              <a:rPr lang="ru-RU" dirty="0" smtClean="0"/>
              <a:t>ПРИМЕНЕНИЯ</a:t>
            </a:r>
            <a:r>
              <a:rPr lang="en-US" dirty="0" smtClean="0"/>
              <a:t> </a:t>
            </a:r>
            <a:r>
              <a:rPr lang="ru-RU" dirty="0" smtClean="0"/>
              <a:t>СВАРНОГО </a:t>
            </a:r>
            <a:r>
              <a:rPr lang="ru-RU" dirty="0"/>
              <a:t>РЕШЕТЧАТОГО НАСТИЛА</a:t>
            </a:r>
          </a:p>
        </p:txBody>
      </p:sp>
    </p:spTree>
    <p:extLst>
      <p:ext uri="{BB962C8B-B14F-4D97-AF65-F5344CB8AC3E}">
        <p14:creationId xmlns:p14="http://schemas.microsoft.com/office/powerpoint/2010/main" val="7500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itle &amp; Bullets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5834</TotalTime>
  <Words>921</Words>
  <Application>Microsoft Macintosh PowerPoint</Application>
  <PresentationFormat>Экран (4:3)</PresentationFormat>
  <Paragraphs>170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Plumb</vt:lpstr>
      <vt:lpstr>Calibri</vt:lpstr>
      <vt:lpstr>Cambria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Ваш надежный                 партнер!!!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reshetilova</dc:creator>
  <cp:lastModifiedBy>Пользователь Microsoft Office</cp:lastModifiedBy>
  <cp:revision>307</cp:revision>
  <dcterms:created xsi:type="dcterms:W3CDTF">2015-02-20T08:20:30Z</dcterms:created>
  <dcterms:modified xsi:type="dcterms:W3CDTF">2018-12-03T07:10:06Z</dcterms:modified>
</cp:coreProperties>
</file>